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33"/>
  </p:notesMasterIdLst>
  <p:handoutMasterIdLst>
    <p:handoutMasterId r:id="rId34"/>
  </p:handoutMasterIdLst>
  <p:sldIdLst>
    <p:sldId id="275" r:id="rId2"/>
    <p:sldId id="257" r:id="rId3"/>
    <p:sldId id="267" r:id="rId4"/>
    <p:sldId id="276" r:id="rId5"/>
    <p:sldId id="265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6" r:id="rId14"/>
    <p:sldId id="285" r:id="rId15"/>
    <p:sldId id="284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269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6/26/2025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6/26/2025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6/26/2025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6/26/2025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15024"/>
            <a:ext cx="8674100" cy="488097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83" r:id="rId4"/>
    <p:sldLayoutId id="2147483676" r:id="rId5"/>
    <p:sldLayoutId id="2147483679" r:id="rId6"/>
    <p:sldLayoutId id="2147483680" r:id="rId7"/>
    <p:sldLayoutId id="2147483681" r:id="rId8"/>
    <p:sldLayoutId id="2147483682" r:id="rId9"/>
    <p:sldLayoutId id="21474836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20E54-2FA7-0FA3-26A0-D5FD8FE98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CDB2-23D3-68A7-A66B-180DD2294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F8FB2-062D-E003-4AEC-D54A5A1F0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1.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Giới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thiệu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đề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tài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Mục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tiêu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và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giải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pháp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4.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quả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thực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nghiệm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5.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luận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B6095-A209-74C8-E2B8-1A2C762E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2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A9007-A348-E7C7-1778-BFE9B9654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798A63-8A8E-7FB6-1B60-FD34AFE1B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FD52C6-4687-E334-35CA-484A27D42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1CAAC-75CA-2048-1B5B-92F3FE50B0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/>
              <a:t>Tổng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endParaRPr lang="en-US" sz="2400" dirty="0"/>
          </a:p>
        </p:txBody>
      </p:sp>
      <p:pic>
        <p:nvPicPr>
          <p:cNvPr id="7" name="Picture 6" descr="A white grid with black text and symbols&#10;&#10;AI-generated content may be incorrect.">
            <a:extLst>
              <a:ext uri="{FF2B5EF4-FFF2-40B4-BE49-F238E27FC236}">
                <a16:creationId xmlns:a16="http://schemas.microsoft.com/office/drawing/2014/main" id="{C0077736-5240-6220-BA90-F3233449D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8" y="1558881"/>
            <a:ext cx="8761445" cy="386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5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F000D-759A-96DB-B17D-EAC6742E7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32D05-8FEF-009C-F693-48959136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23E9E-F26B-8AA5-8D60-D8ED687B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(</a:t>
            </a:r>
            <a:r>
              <a:rPr lang="en-US" dirty="0" err="1"/>
              <a:t>Mô-đun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FD7B2-A9D2-7536-EC92-04BC579005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/>
              <a:t>Định </a:t>
            </a:r>
            <a:r>
              <a:rPr lang="en-US" sz="2400" dirty="0" err="1"/>
              <a:t>kì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tiến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khởi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Selenium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phỏng</a:t>
            </a:r>
            <a:r>
              <a:rPr lang="en-US" sz="2400" dirty="0"/>
              <a:t> </a:t>
            </a:r>
            <a:r>
              <a:rPr lang="en-US" sz="2400" dirty="0" err="1"/>
              <a:t>hành</a:t>
            </a:r>
            <a:r>
              <a:rPr lang="en-US" sz="2400" dirty="0"/>
              <a:t> vi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,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thập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khai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KOL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gửi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lên</a:t>
            </a:r>
            <a:r>
              <a:rPr lang="en-US" sz="2400" dirty="0"/>
              <a:t> Kafka Broker</a:t>
            </a:r>
          </a:p>
          <a:p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thập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lập</a:t>
            </a:r>
            <a:r>
              <a:rPr lang="en-US" sz="2400" dirty="0"/>
              <a:t> </a:t>
            </a:r>
            <a:r>
              <a:rPr lang="en-US" sz="2400" dirty="0" err="1"/>
              <a:t>lịch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giám</a:t>
            </a:r>
            <a:r>
              <a:rPr lang="en-US" sz="2400" dirty="0"/>
              <a:t> </a:t>
            </a:r>
            <a:r>
              <a:rPr lang="en-US" sz="2400" dirty="0" err="1"/>
              <a:t>sát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qua Airflow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841F19-EF0C-0313-5DDC-8909D83BF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768" y="2966724"/>
            <a:ext cx="6599153" cy="30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4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7F474-7431-FAE9-AEE6-EC5F845DB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8D4DA-6C0E-6B85-364D-BD6F9B5A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903526-D8E6-6811-6682-41E54474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(</a:t>
            </a:r>
            <a:r>
              <a:rPr lang="en-US" dirty="0" err="1"/>
              <a:t>Mô-đun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99196-FFF0-A7BC-480B-2357DE20C0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Kafka Broker </a:t>
            </a:r>
            <a:r>
              <a:rPr lang="en-US" sz="2400" dirty="0" err="1"/>
              <a:t>được</a:t>
            </a:r>
            <a:r>
              <a:rPr lang="en-US" sz="2400" dirty="0"/>
              <a:t> Spark Streaming </a:t>
            </a:r>
            <a:r>
              <a:rPr lang="en-US" sz="2400" dirty="0" err="1"/>
              <a:t>đọc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tiền</a:t>
            </a:r>
            <a:r>
              <a:rPr lang="en-US" sz="2400" dirty="0"/>
              <a:t>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, </a:t>
            </a:r>
            <a:r>
              <a:rPr lang="en-US" sz="2400" dirty="0" err="1"/>
              <a:t>đưa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dạng</a:t>
            </a:r>
            <a:r>
              <a:rPr lang="en-US" sz="2400" dirty="0"/>
              <a:t> </a:t>
            </a:r>
            <a:r>
              <a:rPr lang="en-US" sz="2400" dirty="0" err="1"/>
              <a:t>chuẩn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phục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lưu</a:t>
            </a:r>
            <a:r>
              <a:rPr lang="en-US" sz="2400" dirty="0"/>
              <a:t> </a:t>
            </a:r>
            <a:r>
              <a:rPr lang="en-US" sz="2400" dirty="0" err="1"/>
              <a:t>trữ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bảng</a:t>
            </a:r>
            <a:r>
              <a:rPr lang="en-US" sz="2400" dirty="0"/>
              <a:t> Stream </a:t>
            </a:r>
            <a:r>
              <a:rPr lang="en-US" sz="2400" dirty="0" err="1"/>
              <a:t>trong</a:t>
            </a:r>
            <a:r>
              <a:rPr lang="en-US" sz="2400" dirty="0"/>
              <a:t> HDFS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D9F527-C743-65EB-E69E-526A8D98D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73" y="2416629"/>
            <a:ext cx="8533054" cy="306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9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48EA1-667D-0FA0-05FD-8AA61001C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CB1DB6-0121-96A8-8888-ECED055CC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AAB7F0-B4E7-16ED-E1BC-491BBC927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(</a:t>
            </a:r>
            <a:r>
              <a:rPr lang="en-US" dirty="0" err="1"/>
              <a:t>Mô-đun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50BAC-E707-43AB-B7C3-0EB8B70ABFC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err="1"/>
              <a:t>Lập</a:t>
            </a:r>
            <a:r>
              <a:rPr lang="en-US" sz="2400" dirty="0"/>
              <a:t> </a:t>
            </a:r>
            <a:r>
              <a:rPr lang="en-US" sz="2400" dirty="0" err="1"/>
              <a:t>lịch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thập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kì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lô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tháng</a:t>
            </a:r>
            <a:r>
              <a:rPr lang="en-US" sz="2400" dirty="0"/>
              <a:t>. </a:t>
            </a:r>
          </a:p>
          <a:p>
            <a:r>
              <a:rPr lang="en-US" sz="2400" dirty="0"/>
              <a:t>Airflow </a:t>
            </a:r>
            <a:r>
              <a:rPr lang="en-US" sz="2400" dirty="0" err="1"/>
              <a:t>giám</a:t>
            </a:r>
            <a:r>
              <a:rPr lang="en-US" sz="2400" dirty="0"/>
              <a:t> </a:t>
            </a:r>
            <a:r>
              <a:rPr lang="en-US" sz="2400" dirty="0" err="1"/>
              <a:t>sát</a:t>
            </a:r>
            <a:r>
              <a:rPr lang="en-US" sz="2400" dirty="0"/>
              <a:t>,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 </a:t>
            </a:r>
            <a:r>
              <a:rPr lang="en-US" sz="2400" dirty="0" err="1"/>
              <a:t>nếu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lỗi</a:t>
            </a:r>
            <a:r>
              <a:rPr lang="en-US" sz="2400" dirty="0"/>
              <a:t> </a:t>
            </a:r>
            <a:r>
              <a:rPr lang="en-US" sz="2400" dirty="0" err="1"/>
              <a:t>xảy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69C4B8-2ED8-934B-DF57-9345B9CCF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3" y="2534141"/>
            <a:ext cx="8292142" cy="30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3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FCB87-0223-FEF2-C2B1-CAD16EBA5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514C8F-20B9-72E1-AB31-68076933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75BD86-9077-4DAF-6FA3-D9F76A39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(</a:t>
            </a:r>
            <a:r>
              <a:rPr lang="en-US" dirty="0" err="1"/>
              <a:t>Mô-đun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FB3B6-DE0A-1BA0-7E42-A4B2C28CD27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thập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lưu</a:t>
            </a:r>
            <a:r>
              <a:rPr lang="en-US" sz="2400" dirty="0"/>
              <a:t> </a:t>
            </a:r>
            <a:r>
              <a:rPr lang="en-US" sz="2400" dirty="0" err="1"/>
              <a:t>trữ</a:t>
            </a:r>
            <a:r>
              <a:rPr lang="en-US" sz="2400" dirty="0"/>
              <a:t> ở </a:t>
            </a:r>
            <a:r>
              <a:rPr lang="en-US" sz="2400" dirty="0" err="1"/>
              <a:t>ba</a:t>
            </a:r>
            <a:r>
              <a:rPr lang="en-US" sz="2400" dirty="0"/>
              <a:t> </a:t>
            </a:r>
            <a:r>
              <a:rPr lang="en-US" sz="2400" dirty="0" err="1"/>
              <a:t>nơi</a:t>
            </a:r>
            <a:r>
              <a:rPr lang="en-US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nguồn</a:t>
            </a:r>
            <a:r>
              <a:rPr lang="en-US" sz="2000" dirty="0"/>
              <a:t> 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nơi</a:t>
            </a:r>
            <a:r>
              <a:rPr lang="en-US" sz="2000" dirty="0"/>
              <a:t> </a:t>
            </a:r>
            <a:r>
              <a:rPr lang="en-US" sz="2000" dirty="0" err="1"/>
              <a:t>chứa</a:t>
            </a:r>
            <a:r>
              <a:rPr lang="en-US" sz="2000" dirty="0"/>
              <a:t> </a:t>
            </a:r>
            <a:r>
              <a:rPr lang="en-US" sz="2000" dirty="0" err="1"/>
              <a:t>tiến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thập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tên</a:t>
            </a:r>
            <a:r>
              <a:rPr lang="en-US" sz="2000" dirty="0"/>
              <a:t> </a:t>
            </a:r>
            <a:r>
              <a:rPr lang="en-US" sz="2000" dirty="0" err="1"/>
              <a:t>tập</a:t>
            </a:r>
            <a:r>
              <a:rPr lang="en-US" sz="2000" dirty="0"/>
              <a:t> tin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dấu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gian</a:t>
            </a:r>
            <a:r>
              <a:rPr lang="en-US" sz="2000" dirty="0"/>
              <a:t> </a:t>
            </a:r>
            <a:r>
              <a:rPr lang="en-US" sz="2000" dirty="0" err="1"/>
              <a:t>bắt</a:t>
            </a:r>
            <a:r>
              <a:rPr lang="en-US" sz="2000" dirty="0"/>
              <a:t> </a:t>
            </a:r>
            <a:r>
              <a:rPr lang="en-US" sz="2000" dirty="0" err="1"/>
              <a:t>đầu</a:t>
            </a:r>
            <a:r>
              <a:rPr lang="en-US" sz="2000" dirty="0"/>
              <a:t>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thập</a:t>
            </a:r>
            <a:r>
              <a:rPr lang="en-US" sz="2000" dirty="0"/>
              <a:t>, </a:t>
            </a:r>
            <a:r>
              <a:rPr lang="en-US" sz="2000" dirty="0" err="1"/>
              <a:t>chứa</a:t>
            </a:r>
            <a:r>
              <a:rPr lang="en-US" sz="2000" dirty="0"/>
              <a:t> </a:t>
            </a:r>
            <a:r>
              <a:rPr lang="en-US" sz="2000" dirty="0" err="1"/>
              <a:t>tập</a:t>
            </a:r>
            <a:r>
              <a:rPr lang="en-US" sz="2000" dirty="0"/>
              <a:t> tin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format JSON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đợi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điệp</a:t>
            </a:r>
            <a:r>
              <a:rPr lang="en-US" sz="2000" dirty="0"/>
              <a:t> 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cụm</a:t>
            </a:r>
            <a:r>
              <a:rPr lang="en-US" sz="2000" dirty="0"/>
              <a:t> Kafka: </a:t>
            </a:r>
            <a:r>
              <a:rPr lang="en-US" sz="2000" dirty="0" err="1"/>
              <a:t>được</a:t>
            </a:r>
            <a:r>
              <a:rPr lang="en-US" sz="2000" dirty="0"/>
              <a:t> chia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topic, partition, offset. Topic </a:t>
            </a:r>
            <a:r>
              <a:rPr lang="en-US" sz="2000" dirty="0" err="1"/>
              <a:t>được</a:t>
            </a:r>
            <a:r>
              <a:rPr lang="en-US" sz="2000" dirty="0"/>
              <a:t> chia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nội</a:t>
            </a:r>
            <a:r>
              <a:rPr lang="en-US" sz="2000" dirty="0"/>
              <a:t> dung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2.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HDFS: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tiền</a:t>
            </a:r>
            <a:r>
              <a:rPr lang="en-US" sz="2000" dirty="0"/>
              <a:t>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Spark Streaming, </a:t>
            </a:r>
            <a:r>
              <a:rPr lang="en-US" sz="2000" dirty="0" err="1"/>
              <a:t>cùng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đó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lô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Spark SQL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view </a:t>
            </a:r>
            <a:r>
              <a:rPr lang="en-US" sz="2000" dirty="0" err="1"/>
              <a:t>truy</a:t>
            </a:r>
            <a:r>
              <a:rPr lang="en-US" sz="2000" dirty="0"/>
              <a:t> </a:t>
            </a:r>
            <a:r>
              <a:rPr lang="en-US" sz="2000" dirty="0" err="1"/>
              <a:t>vấn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gian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bằng</a:t>
            </a:r>
            <a:r>
              <a:rPr lang="en-US" sz="2000" dirty="0"/>
              <a:t> Trino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548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48A16-E21C-FD0A-61EF-55CDBF893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647D27-00DA-B879-3E51-ACACAEB1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F36FDE-861E-7254-4C08-72B94C2B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(</a:t>
            </a:r>
            <a:r>
              <a:rPr lang="en-US" dirty="0" err="1"/>
              <a:t>Mô-đun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12C6A-E4BB-C156-25CD-0A2C0D6E8C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kì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tháng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view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batch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trực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endParaRPr lang="en-US" sz="2400" dirty="0"/>
          </a:p>
          <a:p>
            <a:r>
              <a:rPr lang="en-US" sz="2400" dirty="0"/>
              <a:t>Bao </a:t>
            </a:r>
            <a:r>
              <a:rPr lang="en-US" sz="2400" dirty="0" err="1"/>
              <a:t>gồm</a:t>
            </a:r>
            <a:r>
              <a:rPr lang="en-US" sz="2400" dirty="0"/>
              <a:t> </a:t>
            </a:r>
            <a:r>
              <a:rPr lang="en-US" sz="2400" dirty="0" err="1"/>
              <a:t>ba</a:t>
            </a:r>
            <a:r>
              <a:rPr lang="en-US" sz="2400" dirty="0"/>
              <a:t> </a:t>
            </a:r>
            <a:r>
              <a:rPr lang="en-US" sz="2400" dirty="0" err="1"/>
              <a:t>giai</a:t>
            </a:r>
            <a:r>
              <a:rPr lang="en-US" sz="2400" dirty="0"/>
              <a:t> </a:t>
            </a:r>
            <a:r>
              <a:rPr lang="en-US" sz="2400" dirty="0" err="1"/>
              <a:t>đoạn</a:t>
            </a:r>
            <a:r>
              <a:rPr lang="en-US" sz="2400" dirty="0"/>
              <a:t>: </a:t>
            </a:r>
            <a:r>
              <a:rPr lang="en-US" sz="2400" dirty="0" err="1"/>
              <a:t>chạy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cảm</a:t>
            </a:r>
            <a:r>
              <a:rPr lang="en-US" sz="2400" dirty="0"/>
              <a:t> </a:t>
            </a:r>
            <a:r>
              <a:rPr lang="en-US" sz="2400" dirty="0" err="1"/>
              <a:t>xúc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bình</a:t>
            </a:r>
            <a:r>
              <a:rPr lang="en-US" sz="2400" dirty="0"/>
              <a:t> </a:t>
            </a:r>
            <a:r>
              <a:rPr lang="en-US" sz="2400" dirty="0" err="1"/>
              <a:t>luận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viết</a:t>
            </a:r>
            <a:r>
              <a:rPr lang="en-US" sz="2400" dirty="0"/>
              <a:t>, </a:t>
            </a:r>
            <a:r>
              <a:rPr lang="en-US" sz="2400" dirty="0" err="1"/>
              <a:t>tổng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metric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tháng</a:t>
            </a:r>
            <a:r>
              <a:rPr lang="en-US" sz="2400" dirty="0"/>
              <a:t>, </a:t>
            </a:r>
            <a:r>
              <a:rPr lang="en-US" sz="2400" dirty="0" err="1"/>
              <a:t>xóa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stream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tháng</a:t>
            </a:r>
            <a:r>
              <a:rPr lang="en-US" sz="2400" dirty="0"/>
              <a:t> </a:t>
            </a:r>
            <a:r>
              <a:rPr lang="en-US" sz="2400" dirty="0" err="1"/>
              <a:t>cũ</a:t>
            </a:r>
            <a:r>
              <a:rPr lang="en-US" sz="2400" dirty="0"/>
              <a:t> </a:t>
            </a:r>
            <a:r>
              <a:rPr lang="en-US" sz="2400" dirty="0" err="1"/>
              <a:t>đi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06F60-F3AF-891C-93DC-0C2E2177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3" y="2969451"/>
            <a:ext cx="8526622" cy="261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6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6B639-4B44-1172-1AC2-68B04FA6D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8F2328-BCF7-1309-3E2C-A8A178D73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961E73-ADA3-CF97-5364-63BF7926A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(</a:t>
            </a:r>
            <a:r>
              <a:rPr lang="en-US" dirty="0" err="1"/>
              <a:t>Mô-đun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22D74-3CB4-C97E-D8A7-1AA3D0C5913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Trino </a:t>
            </a:r>
            <a:r>
              <a:rPr lang="en-US" sz="2400" dirty="0" err="1"/>
              <a:t>lấy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bảng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lô</a:t>
            </a:r>
            <a:r>
              <a:rPr lang="en-US" sz="2400" dirty="0"/>
              <a:t>, </a:t>
            </a:r>
            <a:r>
              <a:rPr lang="en-US" sz="2400" dirty="0" err="1"/>
              <a:t>ngoài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View </a:t>
            </a:r>
            <a:r>
              <a:rPr lang="en-US" sz="2400" dirty="0" err="1"/>
              <a:t>truy</a:t>
            </a:r>
            <a:r>
              <a:rPr lang="en-US" sz="2400" dirty="0"/>
              <a:t> </a:t>
            </a:r>
            <a:r>
              <a:rPr lang="en-US" sz="2400" dirty="0" err="1"/>
              <a:t>vấn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bảng</a:t>
            </a:r>
            <a:r>
              <a:rPr lang="en-US" sz="2400" dirty="0"/>
              <a:t> Stream,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lô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phục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trực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CD6A5-4CE2-A446-DCAC-36CBA5BE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69" y="2350685"/>
            <a:ext cx="8887461" cy="342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5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1F822-2B1F-9D6A-CBE8-6B0C8B13B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C6F7B-7E57-EF7A-CDF6-690FDA17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E85C1-DA9B-740E-D72E-A3F8D82269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1.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Giới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thiệu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đề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tài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Mục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tiêu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và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giải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pháp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Thiết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hệ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thống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5.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luận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C9D98-1653-F871-54E2-041F1F02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92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6F5DC-0DA0-66A4-FB8B-F66745F7B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F1C2A-43BE-3EF3-3516-7AD581358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E1A269-D5B8-176E-A625-83FDF3F2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(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543D7-7277-215C-547D-6231C83BF6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C2B007-C4C5-2520-9E7A-798B8CE6F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9" y="1517033"/>
            <a:ext cx="4738373" cy="273772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60BC68-9C2A-DC4D-C310-B06BC1A49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02" y="3602273"/>
            <a:ext cx="5971592" cy="22960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9F1772-ACB2-4235-6A68-81D7BF41ACF8}"/>
              </a:ext>
            </a:extLst>
          </p:cNvPr>
          <p:cNvSpPr txBox="1"/>
          <p:nvPr/>
        </p:nvSpPr>
        <p:spPr>
          <a:xfrm>
            <a:off x="1217247" y="4380988"/>
            <a:ext cx="2960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Xử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lô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 </a:t>
            </a:r>
            <a:r>
              <a:rPr lang="en-US" sz="1800" dirty="0" err="1"/>
              <a:t>tháng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F8CD3E-1FDB-5AB2-F320-58B5671E386E}"/>
              </a:ext>
            </a:extLst>
          </p:cNvPr>
          <p:cNvSpPr txBox="1"/>
          <p:nvPr/>
        </p:nvSpPr>
        <p:spPr>
          <a:xfrm>
            <a:off x="6135256" y="3244334"/>
            <a:ext cx="2558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Thu </a:t>
            </a:r>
            <a:r>
              <a:rPr lang="en-US" sz="1800" dirty="0" err="1"/>
              <a:t>thập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</a:t>
            </a:r>
            <a:r>
              <a:rPr lang="en-US" sz="1800" dirty="0" err="1"/>
              <a:t>định</a:t>
            </a:r>
            <a:r>
              <a:rPr lang="en-US" sz="1800" dirty="0"/>
              <a:t> </a:t>
            </a:r>
            <a:r>
              <a:rPr lang="en-US" sz="1800" dirty="0" err="1"/>
              <a:t>kì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6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800" dirty="0"/>
              <a:t>Xây dựng hệ thống thu thập, xử lí và lưu trữ dữ liệu</a:t>
            </a:r>
            <a:r>
              <a:rPr lang="en-US" sz="2800" dirty="0"/>
              <a:t> </a:t>
            </a:r>
            <a:r>
              <a:rPr lang="vi-VN" sz="2800" dirty="0"/>
              <a:t>về KOLs trên mạng xã hội</a:t>
            </a:r>
            <a:endParaRPr lang="en-US" sz="2800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000" b="0" dirty="0"/>
              <a:t>Sinh </a:t>
            </a:r>
            <a:r>
              <a:rPr lang="en-US" sz="2000" b="0" dirty="0" err="1"/>
              <a:t>viên</a:t>
            </a:r>
            <a:r>
              <a:rPr lang="en-US" sz="2000" b="0" dirty="0"/>
              <a:t> </a:t>
            </a:r>
            <a:r>
              <a:rPr lang="en-US" sz="2000" b="0" dirty="0" err="1"/>
              <a:t>thực</a:t>
            </a:r>
            <a:r>
              <a:rPr lang="en-US" sz="2000" b="0" dirty="0"/>
              <a:t> </a:t>
            </a:r>
            <a:r>
              <a:rPr lang="en-US" sz="2000" b="0" dirty="0" err="1"/>
              <a:t>hiện</a:t>
            </a:r>
            <a:r>
              <a:rPr lang="en-US" sz="2000" b="0" dirty="0"/>
              <a:t>: Phạm Trung Hiếu</a:t>
            </a:r>
          </a:p>
          <a:p>
            <a:r>
              <a:rPr lang="en-US" sz="2000" b="0" dirty="0" err="1"/>
              <a:t>Mã</a:t>
            </a:r>
            <a:r>
              <a:rPr lang="en-US" sz="2000" b="0" dirty="0"/>
              <a:t> </a:t>
            </a:r>
            <a:r>
              <a:rPr lang="en-US" sz="2000" b="0" dirty="0" err="1"/>
              <a:t>số</a:t>
            </a:r>
            <a:r>
              <a:rPr lang="en-US" sz="2000" b="0" dirty="0"/>
              <a:t> </a:t>
            </a:r>
            <a:r>
              <a:rPr lang="en-US" sz="2000" b="0" dirty="0" err="1"/>
              <a:t>sinh</a:t>
            </a:r>
            <a:r>
              <a:rPr lang="en-US" sz="2000" b="0" dirty="0"/>
              <a:t> </a:t>
            </a:r>
            <a:r>
              <a:rPr lang="en-US" sz="2000" b="0" dirty="0" err="1"/>
              <a:t>viên</a:t>
            </a:r>
            <a:r>
              <a:rPr lang="en-US" sz="2000" b="0" dirty="0"/>
              <a:t>: 20214898</a:t>
            </a:r>
          </a:p>
          <a:p>
            <a:r>
              <a:rPr lang="en-US" sz="2000" b="0" dirty="0" err="1"/>
              <a:t>Giảng</a:t>
            </a:r>
            <a:r>
              <a:rPr lang="en-US" sz="2000" b="0" dirty="0"/>
              <a:t> </a:t>
            </a:r>
            <a:r>
              <a:rPr lang="en-US" sz="2000" b="0" dirty="0" err="1"/>
              <a:t>viên</a:t>
            </a:r>
            <a:r>
              <a:rPr lang="en-US" sz="2000" b="0" dirty="0"/>
              <a:t> </a:t>
            </a:r>
            <a:r>
              <a:rPr lang="en-US" sz="2000" b="0" dirty="0" err="1"/>
              <a:t>hướng</a:t>
            </a:r>
            <a:r>
              <a:rPr lang="en-US" sz="2000" b="0" dirty="0"/>
              <a:t> </a:t>
            </a:r>
            <a:r>
              <a:rPr lang="en-US" sz="2000" b="0" dirty="0" err="1"/>
              <a:t>dẫn</a:t>
            </a:r>
            <a:r>
              <a:rPr lang="en-US" sz="2000" b="0" dirty="0"/>
              <a:t>: TS. </a:t>
            </a:r>
            <a:r>
              <a:rPr lang="en-US" sz="2000" b="0" dirty="0" err="1"/>
              <a:t>Trần</a:t>
            </a:r>
            <a:r>
              <a:rPr lang="en-US" sz="2000" b="0" dirty="0"/>
              <a:t> Văn Đặng</a:t>
            </a:r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86B9A-2F75-3636-12F4-9CDE5F634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5C62D-4039-BF2F-7558-141C26AD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23FF1A-1554-C6F1-3D8D-6A533A60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(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A5B97-1859-0A15-56A1-08E244B515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613C1-A80C-9F34-05C5-7A25C94AD6BF}"/>
              </a:ext>
            </a:extLst>
          </p:cNvPr>
          <p:cNvSpPr txBox="1"/>
          <p:nvPr/>
        </p:nvSpPr>
        <p:spPr>
          <a:xfrm>
            <a:off x="3333162" y="4550939"/>
            <a:ext cx="2477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Lưu </a:t>
            </a:r>
            <a:r>
              <a:rPr lang="en-US" sz="1800" dirty="0" err="1"/>
              <a:t>trữ</a:t>
            </a:r>
            <a:r>
              <a:rPr lang="en-US" sz="1800" dirty="0"/>
              <a:t> topic </a:t>
            </a:r>
            <a:r>
              <a:rPr lang="en-US" sz="1800" dirty="0" err="1"/>
              <a:t>trên</a:t>
            </a:r>
            <a:r>
              <a:rPr lang="en-US" sz="1800" dirty="0"/>
              <a:t> Kafka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6D1015-0570-D37A-38BB-D988E4216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3" y="1786570"/>
            <a:ext cx="8603833" cy="263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5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BD194-5370-C263-97B4-DB2E4C7D0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F2AFD5-9275-43B5-F4BD-D93272D4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2BC0BE-9C70-893B-5BF1-631776D7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(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2B163-0D6C-F7E0-FCAD-9938C9652B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FBA0E-2826-3BB1-BC51-EA71D0BBEF6C}"/>
              </a:ext>
            </a:extLst>
          </p:cNvPr>
          <p:cNvSpPr txBox="1"/>
          <p:nvPr/>
        </p:nvSpPr>
        <p:spPr>
          <a:xfrm>
            <a:off x="2949540" y="5242295"/>
            <a:ext cx="3244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Lưu </a:t>
            </a:r>
            <a:r>
              <a:rPr lang="en-US" sz="1800" dirty="0" err="1"/>
              <a:t>trữ</a:t>
            </a:r>
            <a:r>
              <a:rPr lang="en-US" sz="1800" dirty="0"/>
              <a:t> </a:t>
            </a:r>
            <a:r>
              <a:rPr lang="en-US" sz="1800" dirty="0" err="1"/>
              <a:t>bảng</a:t>
            </a:r>
            <a:r>
              <a:rPr lang="en-US" sz="1800" dirty="0"/>
              <a:t> Iceberg </a:t>
            </a:r>
            <a:r>
              <a:rPr lang="en-US" sz="1800" dirty="0" err="1"/>
              <a:t>trên</a:t>
            </a:r>
            <a:r>
              <a:rPr lang="en-US" sz="1800" dirty="0"/>
              <a:t> HDFS</a:t>
            </a:r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0448F0-767E-6D31-90B6-3E2450143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4" y="1310031"/>
            <a:ext cx="8784772" cy="371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8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F55A6-20E0-F8F3-D58C-EC5AD0D05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DC8BB-D39A-AF87-16D3-BFD2F025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9A1D2C-020A-5F4F-8556-66E12ACE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(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DE538-806B-3DEC-CCFE-ACA2EBED361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CDA80E-C941-9060-1A5D-A5892D930AF0}"/>
              </a:ext>
            </a:extLst>
          </p:cNvPr>
          <p:cNvSpPr txBox="1"/>
          <p:nvPr/>
        </p:nvSpPr>
        <p:spPr>
          <a:xfrm>
            <a:off x="551573" y="3841758"/>
            <a:ext cx="3244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Hiệu </a:t>
            </a:r>
            <a:r>
              <a:rPr lang="en-US" sz="1800" dirty="0" err="1"/>
              <a:t>suất</a:t>
            </a:r>
            <a:r>
              <a:rPr lang="en-US" sz="1800" dirty="0"/>
              <a:t> </a:t>
            </a:r>
            <a:r>
              <a:rPr lang="en-US" sz="1800" dirty="0" err="1"/>
              <a:t>câu</a:t>
            </a:r>
            <a:r>
              <a:rPr lang="en-US" sz="1800" dirty="0"/>
              <a:t> </a:t>
            </a:r>
            <a:r>
              <a:rPr lang="en-US" sz="1800" dirty="0" err="1"/>
              <a:t>truy</a:t>
            </a:r>
            <a:r>
              <a:rPr lang="en-US" sz="1800" dirty="0"/>
              <a:t> </a:t>
            </a:r>
            <a:r>
              <a:rPr lang="en-US" sz="1800" dirty="0" err="1"/>
              <a:t>vấn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View </a:t>
            </a:r>
            <a:r>
              <a:rPr lang="en-US" sz="1800" dirty="0" err="1"/>
              <a:t>thời</a:t>
            </a:r>
            <a:r>
              <a:rPr lang="en-US" sz="1800" dirty="0"/>
              <a:t> </a:t>
            </a:r>
            <a:r>
              <a:rPr lang="en-US" sz="1800" dirty="0" err="1"/>
              <a:t>gian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Trino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6FC1C6-FED1-B563-8409-F2A8B514F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45" y="1318323"/>
            <a:ext cx="5598367" cy="238179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0F6D9C-D728-B882-B175-6B1AB93E1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18323"/>
            <a:ext cx="4969558" cy="395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4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1631-7CCB-7A29-A21D-41F230BA0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F215C-FC17-A9DA-90FE-54A93FE8D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0188CC-6991-B998-63EF-8EE0F0660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(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pic>
        <p:nvPicPr>
          <p:cNvPr id="6" name="Content Placeholder 5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B12CC073-27E4-5B37-D8EA-FECAAFF8964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2" y="845495"/>
            <a:ext cx="8421275" cy="479174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B38236-1A82-8E57-2C18-027002EA20BD}"/>
              </a:ext>
            </a:extLst>
          </p:cNvPr>
          <p:cNvSpPr txBox="1"/>
          <p:nvPr/>
        </p:nvSpPr>
        <p:spPr>
          <a:xfrm>
            <a:off x="1493963" y="5643173"/>
            <a:ext cx="6156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Biểu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đánh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KOL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5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B90C5-2740-0E3A-8B2D-95BD5F3FB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36ECC4-0125-301C-BD68-943C4C7F2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CFEC5C-E7D0-5FD9-C51B-1A113BFBD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(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BA5194-F459-7C5C-43F7-A13F7C751DF8}"/>
              </a:ext>
            </a:extLst>
          </p:cNvPr>
          <p:cNvSpPr txBox="1"/>
          <p:nvPr/>
        </p:nvSpPr>
        <p:spPr>
          <a:xfrm>
            <a:off x="1493963" y="5643173"/>
            <a:ext cx="6156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Biểu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đánh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tác</a:t>
            </a:r>
            <a:r>
              <a:rPr lang="en-US" sz="1800" dirty="0"/>
              <a:t> </a:t>
            </a:r>
            <a:r>
              <a:rPr lang="en-US" sz="1800" dirty="0" err="1"/>
              <a:t>nội</a:t>
            </a:r>
            <a:r>
              <a:rPr lang="en-US" sz="1800" dirty="0"/>
              <a:t> dung KOL</a:t>
            </a:r>
            <a:endParaRPr lang="en-US" dirty="0"/>
          </a:p>
        </p:txBody>
      </p:sp>
      <p:pic>
        <p:nvPicPr>
          <p:cNvPr id="8" name="Content Placeholder 7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7EC54D1C-09E9-6632-1126-E997C9A6806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24" y="845495"/>
            <a:ext cx="8411749" cy="4620270"/>
          </a:xfrm>
        </p:spPr>
      </p:pic>
    </p:spTree>
    <p:extLst>
      <p:ext uri="{BB962C8B-B14F-4D97-AF65-F5344CB8AC3E}">
        <p14:creationId xmlns:p14="http://schemas.microsoft.com/office/powerpoint/2010/main" val="206629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E9015-76A6-0634-788F-F20C905D6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2ECF7B-922F-6D51-8EB8-73776A9B6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E85E93-98B9-6FF2-3F97-9ECBA5D8D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(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09DDD-10BE-67BE-8540-A7B037357D04}"/>
              </a:ext>
            </a:extLst>
          </p:cNvPr>
          <p:cNvSpPr txBox="1"/>
          <p:nvPr/>
        </p:nvSpPr>
        <p:spPr>
          <a:xfrm>
            <a:off x="1493963" y="5643173"/>
            <a:ext cx="6156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Biểu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đánh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tác</a:t>
            </a:r>
            <a:r>
              <a:rPr lang="en-US" sz="1800" dirty="0"/>
              <a:t> </a:t>
            </a:r>
            <a:r>
              <a:rPr lang="en-US" sz="1800" dirty="0" err="1"/>
              <a:t>nội</a:t>
            </a:r>
            <a:r>
              <a:rPr lang="en-US" sz="1800" dirty="0"/>
              <a:t> dung KOL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tháng</a:t>
            </a:r>
            <a:endParaRPr lang="en-US" dirty="0"/>
          </a:p>
        </p:txBody>
      </p:sp>
      <p:pic>
        <p:nvPicPr>
          <p:cNvPr id="7" name="Content Placeholder 6" descr="A screenshot of a graph&#10;&#10;AI-generated content may be incorrect.">
            <a:extLst>
              <a:ext uri="{FF2B5EF4-FFF2-40B4-BE49-F238E27FC236}">
                <a16:creationId xmlns:a16="http://schemas.microsoft.com/office/drawing/2014/main" id="{487A27DF-C23B-4006-685F-D8B867CDC0C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722" y="845495"/>
            <a:ext cx="4490556" cy="4653394"/>
          </a:xfrm>
        </p:spPr>
      </p:pic>
    </p:spTree>
    <p:extLst>
      <p:ext uri="{BB962C8B-B14F-4D97-AF65-F5344CB8AC3E}">
        <p14:creationId xmlns:p14="http://schemas.microsoft.com/office/powerpoint/2010/main" val="143155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8C106-85E2-1703-5E93-16F7ECA90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1EE800-CC72-02DF-D7E5-A359C986F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6E2C5-0938-3A16-8A63-8B3CB04E7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(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7E191-A865-9F3D-5552-D74F96AACBC0}"/>
              </a:ext>
            </a:extLst>
          </p:cNvPr>
          <p:cNvSpPr txBox="1"/>
          <p:nvPr/>
        </p:nvSpPr>
        <p:spPr>
          <a:xfrm>
            <a:off x="1493963" y="5643173"/>
            <a:ext cx="6156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Biểu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đánh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điểm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KOL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tháng</a:t>
            </a:r>
            <a:endParaRPr lang="en-US" dirty="0"/>
          </a:p>
        </p:txBody>
      </p:sp>
      <p:pic>
        <p:nvPicPr>
          <p:cNvPr id="8" name="Content Placeholder 7" descr="A graph of blue bars&#10;&#10;AI-generated content may be incorrect.">
            <a:extLst>
              <a:ext uri="{FF2B5EF4-FFF2-40B4-BE49-F238E27FC236}">
                <a16:creationId xmlns:a16="http://schemas.microsoft.com/office/drawing/2014/main" id="{41B26250-7B85-4A91-0614-4EBC968D285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49" y="934681"/>
            <a:ext cx="5769502" cy="4538067"/>
          </a:xfrm>
        </p:spPr>
      </p:pic>
    </p:spTree>
    <p:extLst>
      <p:ext uri="{BB962C8B-B14F-4D97-AF65-F5344CB8AC3E}">
        <p14:creationId xmlns:p14="http://schemas.microsoft.com/office/powerpoint/2010/main" val="13440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5B893-A1DF-ADEB-7623-AE9A0874B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438EE-CF10-62FC-2FAA-378B2DED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5F7F3-EBC4-5783-CF27-FE2B8007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(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C8D5F9-6ED4-7F9A-AA00-4233FA9DB669}"/>
              </a:ext>
            </a:extLst>
          </p:cNvPr>
          <p:cNvSpPr txBox="1"/>
          <p:nvPr/>
        </p:nvSpPr>
        <p:spPr>
          <a:xfrm>
            <a:off x="1493837" y="5059650"/>
            <a:ext cx="6156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Biểu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đánh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chỉ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KOL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thời</a:t>
            </a:r>
            <a:r>
              <a:rPr lang="en-US" sz="1800" dirty="0"/>
              <a:t> </a:t>
            </a:r>
            <a:r>
              <a:rPr lang="en-US" sz="1800" dirty="0" err="1"/>
              <a:t>gian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endParaRPr lang="en-US" dirty="0"/>
          </a:p>
        </p:txBody>
      </p:sp>
      <p:pic>
        <p:nvPicPr>
          <p:cNvPr id="7" name="Content Placeholder 6" descr="A group of numbers on a white background&#10;&#10;AI-generated content may be incorrect.">
            <a:extLst>
              <a:ext uri="{FF2B5EF4-FFF2-40B4-BE49-F238E27FC236}">
                <a16:creationId xmlns:a16="http://schemas.microsoft.com/office/drawing/2014/main" id="{678E3AF5-7D1D-1CCC-3BE0-B9ACBFD57C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23" y="2042828"/>
            <a:ext cx="8674100" cy="3016822"/>
          </a:xfrm>
        </p:spPr>
      </p:pic>
    </p:spTree>
    <p:extLst>
      <p:ext uri="{BB962C8B-B14F-4D97-AF65-F5344CB8AC3E}">
        <p14:creationId xmlns:p14="http://schemas.microsoft.com/office/powerpoint/2010/main" val="10440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165F8-F407-C0C1-968F-874347B4A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F26E-61CA-B005-F772-C69DA8FE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1E3F0-7D29-C99E-DD0C-D0495BCA24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1.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Giới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thiệu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đề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tài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Mục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tiêu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và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giải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pháp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Thiết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hệ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thống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4.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quả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thực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nghiệm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/>
              <a:t>5.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31893-C714-055E-D481-CDF102064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49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DFE90-1C1D-D032-07D5-4091D3C04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F35B4-882C-67D5-6E84-4887ECD2C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0945F9-D0C1-4019-D2D8-54C8E6E6A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6008B0-B970-45D6-8BF4-7F54BD879B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4823" y="971876"/>
            <a:ext cx="8674100" cy="5303393"/>
          </a:xfrm>
        </p:spPr>
        <p:txBody>
          <a:bodyPr/>
          <a:lstStyle/>
          <a:p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án</a:t>
            </a:r>
            <a:r>
              <a:rPr lang="en-US" sz="2000" dirty="0"/>
              <a:t>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hóa</a:t>
            </a:r>
            <a:r>
              <a:rPr lang="en-US" sz="2000" dirty="0"/>
              <a:t>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thập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KOL </a:t>
            </a:r>
            <a:r>
              <a:rPr lang="en-US" sz="2000" dirty="0" err="1"/>
              <a:t>cũng</a:t>
            </a:r>
            <a:r>
              <a:rPr lang="en-US" sz="2000" dirty="0"/>
              <a:t> </a:t>
            </a:r>
            <a:r>
              <a:rPr lang="en-US" sz="2000" dirty="0" err="1"/>
              <a:t>như</a:t>
            </a:r>
            <a:r>
              <a:rPr lang="en-US" sz="2000" dirty="0"/>
              <a:t>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,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trữ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đưa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dựa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metric </a:t>
            </a:r>
            <a:r>
              <a:rPr lang="en-US" sz="2000" dirty="0" err="1"/>
              <a:t>giúp</a:t>
            </a:r>
            <a:r>
              <a:rPr lang="en-US" sz="2000" dirty="0"/>
              <a:t> </a:t>
            </a:r>
            <a:r>
              <a:rPr lang="en-US" sz="2000" dirty="0" err="1"/>
              <a:t>doanh</a:t>
            </a:r>
            <a:r>
              <a:rPr lang="en-US" sz="2000" dirty="0"/>
              <a:t> </a:t>
            </a:r>
            <a:r>
              <a:rPr lang="en-US" sz="2000" dirty="0" err="1"/>
              <a:t>nghiệp</a:t>
            </a:r>
            <a:r>
              <a:rPr lang="en-US" sz="2000" dirty="0"/>
              <a:t> </a:t>
            </a:r>
            <a:r>
              <a:rPr lang="en-US" sz="2000" dirty="0" err="1"/>
              <a:t>đưa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quyết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tốt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chọn</a:t>
            </a:r>
            <a:r>
              <a:rPr lang="en-US" sz="2000" dirty="0"/>
              <a:t> KOL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cận</a:t>
            </a:r>
            <a:endParaRPr lang="en-US" sz="2000" dirty="0"/>
          </a:p>
          <a:p>
            <a:r>
              <a:rPr lang="en-US" sz="2000" dirty="0" err="1"/>
              <a:t>Vẫn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hạn</a:t>
            </a:r>
            <a:r>
              <a:rPr lang="en-US" sz="2000" dirty="0"/>
              <a:t> </a:t>
            </a:r>
            <a:r>
              <a:rPr lang="en-US" sz="2000" dirty="0" err="1"/>
              <a:t>chế</a:t>
            </a:r>
            <a:r>
              <a:rPr lang="en-US" sz="2000" dirty="0"/>
              <a:t>: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cảm</a:t>
            </a:r>
            <a:r>
              <a:rPr lang="en-US" sz="2000" dirty="0"/>
              <a:t> </a:t>
            </a:r>
            <a:r>
              <a:rPr lang="en-US" sz="2000" dirty="0" err="1"/>
              <a:t>xúc</a:t>
            </a:r>
            <a:r>
              <a:rPr lang="en-US" sz="2000" dirty="0"/>
              <a:t> </a:t>
            </a:r>
            <a:r>
              <a:rPr lang="en-US" sz="2000" dirty="0" err="1"/>
              <a:t>còn</a:t>
            </a:r>
            <a:r>
              <a:rPr lang="en-US" sz="2000" dirty="0"/>
              <a:t> </a:t>
            </a:r>
            <a:r>
              <a:rPr lang="en-US" sz="2000" dirty="0" err="1"/>
              <a:t>giới</a:t>
            </a:r>
            <a:r>
              <a:rPr lang="en-US" sz="2000" dirty="0"/>
              <a:t> </a:t>
            </a:r>
            <a:r>
              <a:rPr lang="en-US" sz="2000" dirty="0" err="1"/>
              <a:t>hạn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văn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</a:t>
            </a:r>
            <a:r>
              <a:rPr lang="en-US" sz="2000" dirty="0" err="1"/>
              <a:t>tiếng</a:t>
            </a:r>
            <a:r>
              <a:rPr lang="en-US" sz="2000" dirty="0"/>
              <a:t> Việt, </a:t>
            </a: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còn</a:t>
            </a:r>
            <a:r>
              <a:rPr lang="en-US" sz="2000" dirty="0"/>
              <a:t> </a:t>
            </a:r>
            <a:r>
              <a:rPr lang="en-US" sz="2000" dirty="0" err="1"/>
              <a:t>đơn</a:t>
            </a:r>
            <a:r>
              <a:rPr lang="en-US" sz="2000" dirty="0"/>
              <a:t> </a:t>
            </a:r>
            <a:r>
              <a:rPr lang="en-US" sz="2000" dirty="0" err="1"/>
              <a:t>giản</a:t>
            </a:r>
            <a:r>
              <a:rPr lang="en-US" sz="2000" dirty="0"/>
              <a:t>, </a:t>
            </a:r>
            <a:r>
              <a:rPr lang="en-US" sz="2000" dirty="0" err="1"/>
              <a:t>thiếu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cụ</a:t>
            </a:r>
            <a:r>
              <a:rPr lang="en-US" sz="2000" dirty="0"/>
              <a:t> </a:t>
            </a:r>
            <a:r>
              <a:rPr lang="en-US" sz="2000" dirty="0" err="1"/>
              <a:t>giám</a:t>
            </a:r>
            <a:r>
              <a:rPr lang="en-US" sz="2000" dirty="0"/>
              <a:t> </a:t>
            </a:r>
            <a:r>
              <a:rPr lang="en-US" sz="2000" dirty="0" err="1"/>
              <a:t>sát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mở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lớn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94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</a:p>
          <a:p>
            <a:r>
              <a:rPr lang="en-US" dirty="0"/>
              <a:t>2.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  <a:p>
            <a:r>
              <a:rPr lang="en-US" dirty="0"/>
              <a:t>5.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C68F3-E6E6-0896-F619-EAE08BD61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73BFA-1148-4541-0002-6D9F0457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54E17-1F65-666D-0003-2CCC802F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D89D067-84E5-6D2B-0303-EC9C7540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4823" y="971876"/>
            <a:ext cx="8674100" cy="5303393"/>
          </a:xfrm>
        </p:spPr>
        <p:txBody>
          <a:bodyPr/>
          <a:lstStyle/>
          <a:p>
            <a:r>
              <a:rPr lang="en-US" sz="2000" dirty="0" err="1"/>
              <a:t>Mở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 </a:t>
            </a:r>
            <a:r>
              <a:rPr lang="en-US" sz="2000" dirty="0" err="1"/>
              <a:t>nguồn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thập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nguồn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 (</a:t>
            </a:r>
            <a:r>
              <a:rPr lang="en-US" sz="2000" dirty="0" err="1"/>
              <a:t>Tiktok</a:t>
            </a:r>
            <a:r>
              <a:rPr lang="en-US" sz="2000" dirty="0"/>
              <a:t>, </a:t>
            </a:r>
            <a:r>
              <a:rPr lang="en-US" sz="2000" dirty="0" err="1"/>
              <a:t>Youtube</a:t>
            </a:r>
            <a:r>
              <a:rPr lang="en-US" sz="2000" dirty="0"/>
              <a:t>, Instagram,…)</a:t>
            </a:r>
          </a:p>
          <a:p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ML/AI: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chủ</a:t>
            </a:r>
            <a:r>
              <a:rPr lang="en-US" sz="2000" dirty="0"/>
              <a:t> </a:t>
            </a:r>
            <a:r>
              <a:rPr lang="en-US" sz="2000" dirty="0" err="1"/>
              <a:t>đề</a:t>
            </a:r>
            <a:r>
              <a:rPr lang="en-US" sz="2000" dirty="0"/>
              <a:t>, </a:t>
            </a:r>
            <a:r>
              <a:rPr lang="en-US" sz="2000" dirty="0" err="1"/>
              <a:t>dự</a:t>
            </a:r>
            <a:r>
              <a:rPr lang="en-US" sz="2000" dirty="0"/>
              <a:t> </a:t>
            </a:r>
            <a:r>
              <a:rPr lang="en-US" sz="2000" dirty="0" err="1"/>
              <a:t>đoán</a:t>
            </a:r>
            <a:r>
              <a:rPr lang="en-US" sz="2000" dirty="0"/>
              <a:t>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,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dõi</a:t>
            </a:r>
            <a:endParaRPr lang="en-US" sz="2000" dirty="0"/>
          </a:p>
          <a:p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Kubernetes </a:t>
            </a:r>
            <a:r>
              <a:rPr lang="en-US" sz="2000" dirty="0" err="1"/>
              <a:t>hoặc</a:t>
            </a:r>
            <a:r>
              <a:rPr lang="en-US" sz="2000" dirty="0"/>
              <a:t> </a:t>
            </a:r>
            <a:r>
              <a:rPr lang="en-US" sz="2000" dirty="0" err="1"/>
              <a:t>nền</a:t>
            </a:r>
            <a:r>
              <a:rPr lang="en-US" sz="2000" dirty="0"/>
              <a:t> </a:t>
            </a:r>
            <a:r>
              <a:rPr lang="en-US" sz="2000" dirty="0" err="1"/>
              <a:t>tảng</a:t>
            </a:r>
            <a:r>
              <a:rPr lang="en-US" sz="2000" dirty="0"/>
              <a:t> cloud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dễ</a:t>
            </a:r>
            <a:r>
              <a:rPr lang="en-US" sz="2000" dirty="0"/>
              <a:t> </a:t>
            </a:r>
            <a:r>
              <a:rPr lang="en-US" sz="2000" dirty="0" err="1"/>
              <a:t>mở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 </a:t>
            </a:r>
            <a:r>
              <a:rPr lang="en-US" sz="2000" dirty="0" err="1"/>
              <a:t>đi</a:t>
            </a:r>
            <a:r>
              <a:rPr lang="en-US" sz="2000" dirty="0"/>
              <a:t> </a:t>
            </a:r>
            <a:r>
              <a:rPr lang="en-US" sz="2000" dirty="0" err="1"/>
              <a:t>kèm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cụ</a:t>
            </a:r>
            <a:r>
              <a:rPr lang="en-US" sz="2000" dirty="0"/>
              <a:t> </a:t>
            </a:r>
            <a:r>
              <a:rPr lang="en-US" sz="2000" dirty="0" err="1"/>
              <a:t>giám</a:t>
            </a:r>
            <a:r>
              <a:rPr lang="en-US" sz="2000" dirty="0"/>
              <a:t> </a:t>
            </a:r>
            <a:r>
              <a:rPr lang="en-US" sz="2000" dirty="0" err="1"/>
              <a:t>sát</a:t>
            </a:r>
            <a:r>
              <a:rPr lang="en-US" sz="2000" dirty="0"/>
              <a:t> (Prometheus, Grafana)</a:t>
            </a:r>
          </a:p>
        </p:txBody>
      </p:sp>
    </p:spTree>
    <p:extLst>
      <p:ext uri="{BB962C8B-B14F-4D97-AF65-F5344CB8AC3E}">
        <p14:creationId xmlns:p14="http://schemas.microsoft.com/office/powerpoint/2010/main" val="237936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BD636-C2FC-539F-9CF0-2A9A2A983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82283-95F5-BD25-1E98-5F87900F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82FD6-4F30-93CC-2DF5-D9D8A86A7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Mục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tiêu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và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giải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pháp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Thiết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hệ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thống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4.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quả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thực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nghiệm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5.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luận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A0452-D550-79E7-38DC-A9B25A59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23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xã</a:t>
            </a:r>
            <a:r>
              <a:rPr lang="en-US" sz="2400" dirty="0"/>
              <a:t> </a:t>
            </a:r>
            <a:r>
              <a:rPr lang="en-US" sz="2400" dirty="0" err="1"/>
              <a:t>hội</a:t>
            </a:r>
            <a:r>
              <a:rPr lang="en-US" sz="2400" dirty="0"/>
              <a:t> </a:t>
            </a:r>
            <a:r>
              <a:rPr lang="en-US" sz="2400" dirty="0" err="1"/>
              <a:t>ngày</a:t>
            </a:r>
            <a:r>
              <a:rPr lang="en-US" sz="2400" dirty="0"/>
              <a:t> </a:t>
            </a:r>
            <a:r>
              <a:rPr lang="en-US" sz="2400" dirty="0" err="1"/>
              <a:t>càng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triển</a:t>
            </a:r>
            <a:r>
              <a:rPr lang="en-US" sz="2400" dirty="0"/>
              <a:t> </a:t>
            </a:r>
            <a:r>
              <a:rPr lang="en-US" sz="2400" dirty="0" err="1"/>
              <a:t>trở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kênh</a:t>
            </a:r>
            <a:r>
              <a:rPr lang="en-US" sz="2400" dirty="0"/>
              <a:t> </a:t>
            </a:r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tiềm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,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KOL (Key Opinion Leader)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sức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hưởng</a:t>
            </a:r>
            <a:r>
              <a:rPr lang="en-US" sz="2400" dirty="0"/>
              <a:t> </a:t>
            </a:r>
            <a:r>
              <a:rPr lang="en-US" sz="2400" dirty="0" err="1"/>
              <a:t>lớn</a:t>
            </a:r>
            <a:r>
              <a:rPr lang="en-US" sz="2400" dirty="0"/>
              <a:t> </a:t>
            </a:r>
            <a:r>
              <a:rPr lang="en-US" sz="2400" dirty="0" err="1"/>
              <a:t>trở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tiêu</a:t>
            </a:r>
            <a:r>
              <a:rPr lang="en-US" sz="2400" dirty="0"/>
              <a:t> </a:t>
            </a:r>
            <a:r>
              <a:rPr lang="en-US" sz="2400" dirty="0" err="1"/>
              <a:t>tiềm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xã</a:t>
            </a:r>
            <a:r>
              <a:rPr lang="en-US" sz="2400" dirty="0"/>
              <a:t> </a:t>
            </a:r>
            <a:r>
              <a:rPr lang="en-US" sz="2400" dirty="0" err="1"/>
              <a:t>hội</a:t>
            </a:r>
            <a:r>
              <a:rPr lang="en-US" sz="2400" dirty="0"/>
              <a:t> </a:t>
            </a:r>
            <a:r>
              <a:rPr lang="en-US" sz="2400" dirty="0" err="1"/>
              <a:t>lớn</a:t>
            </a:r>
            <a:r>
              <a:rPr lang="en-US" sz="2400" dirty="0"/>
              <a:t>,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đa</a:t>
            </a:r>
            <a:r>
              <a:rPr lang="en-US" sz="2400" dirty="0"/>
              <a:t> </a:t>
            </a:r>
            <a:r>
              <a:rPr lang="en-US" sz="2400" dirty="0" err="1"/>
              <a:t>dạng</a:t>
            </a:r>
            <a:r>
              <a:rPr lang="en-US" sz="2400" dirty="0"/>
              <a:t>,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tục</a:t>
            </a:r>
            <a:r>
              <a:rPr lang="en-US" sz="2400" dirty="0"/>
              <a:t> </a:t>
            </a:r>
            <a:r>
              <a:rPr lang="en-US" sz="2400" dirty="0" err="1"/>
              <a:t>cập</a:t>
            </a:r>
            <a:r>
              <a:rPr lang="en-US" sz="2400" dirty="0"/>
              <a:t> </a:t>
            </a:r>
            <a:r>
              <a:rPr lang="en-US" sz="2400" dirty="0" err="1"/>
              <a:t>nhật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=&gt;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thập</a:t>
            </a:r>
            <a:r>
              <a:rPr lang="en-US" sz="2400" dirty="0"/>
              <a:t>,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lưu</a:t>
            </a:r>
            <a:r>
              <a:rPr lang="en-US" sz="2400" dirty="0"/>
              <a:t> </a:t>
            </a:r>
            <a:r>
              <a:rPr lang="en-US" sz="2400" dirty="0" err="1"/>
              <a:t>trữ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KOL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chất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 KOL qua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tiêu</a:t>
            </a:r>
            <a:r>
              <a:rPr lang="en-US" sz="2400" dirty="0"/>
              <a:t> </a:t>
            </a:r>
            <a:r>
              <a:rPr lang="en-US" sz="2400" dirty="0" err="1"/>
              <a:t>chí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r>
              <a:rPr lang="en-US" sz="2400" dirty="0"/>
              <a:t> </a:t>
            </a:r>
            <a:r>
              <a:rPr lang="en-US" sz="2400" dirty="0" err="1"/>
              <a:t>nhau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FA805-C2E2-3335-1F6F-ED78511F0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34290-8F07-0904-D5E3-5FA46562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969F-0320-37F0-3B96-E9DA1FA1C1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1.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Giới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thiệu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đề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tài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r>
              <a:rPr lang="en-US" dirty="0"/>
              <a:t>2.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Thiết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hệ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thống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4.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quả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thực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nghiệm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5.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luận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B12E9-1323-7213-7E5E-1043535B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5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015D6-32D9-4FDF-3CC8-00376AF88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8882FA-01F6-66B5-57E0-34B802B5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D20E82-73A3-3997-B741-BF4276F8F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2F109-0821-3BE1-AC23-973EAD54F0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tiêu</a:t>
            </a:r>
            <a:endParaRPr lang="en-US" sz="2400" dirty="0"/>
          </a:p>
          <a:p>
            <a:pPr lvl="1"/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thập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KOL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mạng</a:t>
            </a:r>
            <a:r>
              <a:rPr lang="en-US" sz="2000" dirty="0"/>
              <a:t> </a:t>
            </a:r>
            <a:r>
              <a:rPr lang="en-US" sz="2000" dirty="0" err="1"/>
              <a:t>xã</a:t>
            </a:r>
            <a:r>
              <a:rPr lang="en-US" sz="2000" dirty="0"/>
              <a:t> </a:t>
            </a:r>
            <a:r>
              <a:rPr lang="en-US" sz="2000" dirty="0" err="1"/>
              <a:t>hội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, </a:t>
            </a:r>
            <a:r>
              <a:rPr lang="en-US" sz="2000" dirty="0" err="1"/>
              <a:t>đi</a:t>
            </a:r>
            <a:r>
              <a:rPr lang="en-US" sz="2000" dirty="0"/>
              <a:t> </a:t>
            </a:r>
            <a:r>
              <a:rPr lang="en-US" sz="2000" dirty="0" err="1"/>
              <a:t>cùng</a:t>
            </a:r>
            <a:r>
              <a:rPr lang="en-US" sz="2000" dirty="0"/>
              <a:t> </a:t>
            </a:r>
            <a:r>
              <a:rPr lang="en-US" sz="2000" dirty="0" err="1"/>
              <a:t>đó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trữ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endParaRPr lang="en-US" sz="2000" dirty="0"/>
          </a:p>
          <a:p>
            <a:pPr lvl="1"/>
            <a:r>
              <a:rPr lang="en-US" sz="2000" dirty="0" err="1"/>
              <a:t>Đưa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KOL </a:t>
            </a:r>
            <a:r>
              <a:rPr lang="en-US" sz="2000" dirty="0" err="1"/>
              <a:t>nhằm</a:t>
            </a:r>
            <a:r>
              <a:rPr lang="en-US" sz="2000" dirty="0"/>
              <a:t> </a:t>
            </a:r>
            <a:r>
              <a:rPr lang="en-US" sz="2000" dirty="0" err="1"/>
              <a:t>hỗ</a:t>
            </a:r>
            <a:r>
              <a:rPr lang="en-US" sz="2000" dirty="0"/>
              <a:t> </a:t>
            </a:r>
            <a:r>
              <a:rPr lang="en-US" sz="2000" dirty="0" err="1"/>
              <a:t>trợ</a:t>
            </a:r>
            <a:r>
              <a:rPr lang="en-US" sz="2000" dirty="0"/>
              <a:t> </a:t>
            </a:r>
            <a:r>
              <a:rPr lang="en-US" sz="2000" dirty="0" err="1"/>
              <a:t>doanh</a:t>
            </a:r>
            <a:r>
              <a:rPr lang="en-US" sz="2000" dirty="0"/>
              <a:t> </a:t>
            </a:r>
            <a:r>
              <a:rPr lang="en-US" sz="2000" dirty="0" err="1"/>
              <a:t>nghiệp</a:t>
            </a:r>
            <a:r>
              <a:rPr lang="en-US" sz="2000" dirty="0"/>
              <a:t> </a:t>
            </a:r>
            <a:r>
              <a:rPr lang="en-US" sz="2000" dirty="0" err="1"/>
              <a:t>đưa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quyết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KOL </a:t>
            </a:r>
            <a:r>
              <a:rPr lang="en-US" sz="2000" dirty="0" err="1"/>
              <a:t>nào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endParaRPr lang="en-US" sz="2000" dirty="0"/>
          </a:p>
          <a:p>
            <a:pPr lvl="1"/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đưa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kì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gian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đáp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nhu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tiễn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Phạm vi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thập</a:t>
            </a:r>
            <a:endParaRPr lang="en-US" sz="2400" dirty="0"/>
          </a:p>
          <a:p>
            <a:pPr lvl="1"/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khai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Facebook (</a:t>
            </a:r>
            <a:r>
              <a:rPr lang="en-US" sz="2000" dirty="0" err="1"/>
              <a:t>bài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, reels, video, </a:t>
            </a:r>
            <a:r>
              <a:rPr lang="en-US" sz="2000" dirty="0" err="1"/>
              <a:t>bình</a:t>
            </a:r>
            <a:r>
              <a:rPr lang="en-US" sz="2000" dirty="0"/>
              <a:t> </a:t>
            </a:r>
            <a:r>
              <a:rPr lang="en-US" sz="2000" dirty="0" err="1"/>
              <a:t>luận</a:t>
            </a:r>
            <a:r>
              <a:rPr lang="en-US" sz="2000" dirty="0"/>
              <a:t>,…)</a:t>
            </a:r>
          </a:p>
          <a:p>
            <a:pPr lvl="1"/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cá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, </a:t>
            </a: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dựa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Facebook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46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81335-A761-5686-D656-20608CA25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BE4890-29B5-D819-201B-3BBACB27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B3B0E8-8F60-5A35-B7DC-42E4AEED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52796-BF2C-22E1-F8D3-64EC7EC68B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: </a:t>
            </a: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dựa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kiến</a:t>
            </a:r>
            <a:r>
              <a:rPr lang="en-US" sz="2400" dirty="0"/>
              <a:t> </a:t>
            </a:r>
            <a:r>
              <a:rPr lang="en-US" sz="2400" dirty="0" err="1"/>
              <a:t>trúc</a:t>
            </a:r>
            <a:r>
              <a:rPr lang="en-US" sz="2400" dirty="0"/>
              <a:t> Lambda, </a:t>
            </a:r>
            <a:r>
              <a:rPr lang="en-US" sz="2400" dirty="0" err="1"/>
              <a:t>phù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yêu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KOL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kỳ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endParaRPr lang="en-US" sz="2400" dirty="0"/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10FBA025-5486-48A1-CF39-8CB06021B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2562100"/>
            <a:ext cx="8901648" cy="234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1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F387C-5A36-7F81-2015-493E85D5C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338BB7-5EB1-F415-3028-A196A2123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9372C4-5E4C-65F6-B59C-2BD33C4D5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AA878-4DFB-98AE-E9F6-53E82D4CAD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4823" y="841247"/>
            <a:ext cx="8674100" cy="5303393"/>
          </a:xfrm>
        </p:spPr>
        <p:txBody>
          <a:bodyPr/>
          <a:lstStyle/>
          <a:p>
            <a:r>
              <a:rPr lang="en-US" sz="2400" dirty="0" err="1"/>
              <a:t>Yêu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9" name="Picture 8" descr="A diagram of a company&#10;&#10;AI-generated content may be incorrect.">
            <a:extLst>
              <a:ext uri="{FF2B5EF4-FFF2-40B4-BE49-F238E27FC236}">
                <a16:creationId xmlns:a16="http://schemas.microsoft.com/office/drawing/2014/main" id="{50C3BF89-B13B-43D6-96F3-8BE07580B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24" y="1382755"/>
            <a:ext cx="7711698" cy="463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2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1254</TotalTime>
  <Words>1296</Words>
  <Application>Microsoft Office PowerPoint</Application>
  <PresentationFormat>On-screen Show (4:3)</PresentationFormat>
  <Paragraphs>134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Lato</vt:lpstr>
      <vt:lpstr>Office Theme</vt:lpstr>
      <vt:lpstr>PowerPoint Presentation</vt:lpstr>
      <vt:lpstr>PowerPoint Presentation</vt:lpstr>
      <vt:lpstr>Nội dung</vt:lpstr>
      <vt:lpstr>Nội dung</vt:lpstr>
      <vt:lpstr>1. Giới thiệu đề tài</vt:lpstr>
      <vt:lpstr>Nội dung</vt:lpstr>
      <vt:lpstr>2. Mục tiêu và giải pháp</vt:lpstr>
      <vt:lpstr>2. Mục tiêu và giải pháp</vt:lpstr>
      <vt:lpstr>2. Mục tiêu và giải pháp</vt:lpstr>
      <vt:lpstr>Nội dung</vt:lpstr>
      <vt:lpstr>3. Thiết kế hệ thống</vt:lpstr>
      <vt:lpstr>3. Thiết kế hệ thống (Mô-đun thu thập dữ liệu)</vt:lpstr>
      <vt:lpstr>3. Thiết kế hệ thống (Mô-đun thu thập dữ liệu)</vt:lpstr>
      <vt:lpstr>3. Thiết kế hệ thống (Mô-đun lập lịch tác vụ)</vt:lpstr>
      <vt:lpstr>3. Thiết kế hệ thống (Mô-đun lưu trữ dữ liệu)</vt:lpstr>
      <vt:lpstr>3. Thiết kế hệ thống (Mô-đun xử lý dữ liệu)</vt:lpstr>
      <vt:lpstr>3. Thiết kế hệ thống (Mô-đun truy vấn dữ liệu)</vt:lpstr>
      <vt:lpstr>Nội dung</vt:lpstr>
      <vt:lpstr>4. Kết quả thực nghiệm (Khả năng lập lịch)</vt:lpstr>
      <vt:lpstr>4. Kết quả thực nghiệm (Khả năng lưu trữ)</vt:lpstr>
      <vt:lpstr>4. Kết quả thực nghiệm (Khả năng lưu trữ)</vt:lpstr>
      <vt:lpstr>4. Kết quả thực nghiệm (Truy vấn dữ liệu)</vt:lpstr>
      <vt:lpstr>4. Kết quả thực nghiệm (Trực quan hóa dữ liệu)</vt:lpstr>
      <vt:lpstr>4. Kết quả thực nghiệm (Trực quan hóa dữ liệu)</vt:lpstr>
      <vt:lpstr>4. Kết quả thực nghiệm (Trực quan hóa dữ liệu)</vt:lpstr>
      <vt:lpstr>4. Kết quả thực nghiệm (Trực quan hóa dữ liệu)</vt:lpstr>
      <vt:lpstr>4. Kết quả thực nghiệm (Trực quan hóa dữ liệu)</vt:lpstr>
      <vt:lpstr>Nội dung</vt:lpstr>
      <vt:lpstr>5. Kết luận </vt:lpstr>
      <vt:lpstr>5. Kết luận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Pham Trung Hieu 20214898</cp:lastModifiedBy>
  <cp:revision>16</cp:revision>
  <dcterms:created xsi:type="dcterms:W3CDTF">2021-05-28T04:32:29Z</dcterms:created>
  <dcterms:modified xsi:type="dcterms:W3CDTF">2025-06-26T15:38:49Z</dcterms:modified>
</cp:coreProperties>
</file>